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912" r:id="rId1"/>
  </p:sldMasterIdLst>
  <p:notesMasterIdLst>
    <p:notesMasterId r:id="rId12"/>
  </p:notesMasterIdLst>
  <p:sldIdLst>
    <p:sldId id="256" r:id="rId2"/>
    <p:sldId id="257" r:id="rId3"/>
    <p:sldId id="258" r:id="rId4"/>
    <p:sldId id="262" r:id="rId5"/>
    <p:sldId id="261" r:id="rId6"/>
    <p:sldId id="266" r:id="rId7"/>
    <p:sldId id="263" r:id="rId8"/>
    <p:sldId id="264" r:id="rId9"/>
    <p:sldId id="267" r:id="rId10"/>
    <p:sldId id="265" r:id="rId11"/>
  </p:sldIdLst>
  <p:sldSz cx="9144000" cy="5143500" type="screen16x9"/>
  <p:notesSz cx="5143500" cy="9144000"/>
  <p:embeddedFontLst>
    <p:embeddedFont>
      <p:font typeface="Alice" pitchFamily="2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Lora" pitchFamily="2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85"/>
    <p:restoredTop sz="94610"/>
  </p:normalViewPr>
  <p:slideViewPr>
    <p:cSldViewPr snapToGrid="0" snapToObjects="1">
      <p:cViewPr varScale="1">
        <p:scale>
          <a:sx n="155" d="100"/>
          <a:sy n="155" d="100"/>
        </p:scale>
        <p:origin x="19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68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92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52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900902-4459-98B4-9739-0387F9D6B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C67BB4-C1BF-854B-F421-99B0F8B2D8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0ECE1C-79F5-7ABE-8F44-82C7E008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5/21/26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146CB9-FE78-7911-F567-8113650D8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F73C57-86A0-EA29-85AF-882B96336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5795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33F16-69A2-B7BF-2ABC-6888F43D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4BB101B-6E4D-F624-F9A4-0B893FCB3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FFBA15-255B-0D85-8461-BDE33AF3B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5/21/26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DC790B-66E9-8AF3-4A1D-CD95A7781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A8F2A0-23E9-750F-E0D7-2167F2DEC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97656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8485E5D-8F76-6A5A-734D-EC02C90E40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6052F8-35AA-2F22-134B-FA1CDAE0F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6DED92-F592-AE8F-431D-D0FA35C9A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5/21/26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7E16CC-B7F1-5283-917C-83AD822B2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98A55-86E0-5103-6AAF-B88A8BEA6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77942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588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627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939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216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97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603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0722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89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D479EF-E271-3C0B-C1BD-F6A3D9EAB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A4B178-3CBA-461E-FB1A-236F34747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51C5CF-DEA1-F88F-9C77-B5A488363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5/21/26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9AA080-89F1-4F68-4217-58E10E2EF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BFE7C-CBEC-9F2A-C6F4-9DDDCD5F0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66040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714C99-82DE-02BA-26FB-4AB02C921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2346B9-86E4-C91C-77A6-53FFACE2B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BC599E-854E-A1A0-6A61-583920F3D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5/21/26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D5C3EB-0818-BC4C-3441-B93BCCA0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9C0BBD-D50A-3936-AC9B-81B45A7E4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160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4606C-43F5-0F71-9A75-EFCC13E4D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1BABDA-B2F1-CDF3-232D-3C72C79402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52B6FE-6411-28B9-2EDD-34E1AEC7C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DA4259-7EE6-09DD-682C-34F069D5F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5/21/26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62032C-5602-43C1-DCDA-1930F2466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5D1FF0-252C-7E8E-C1E1-1A88778CB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44887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A3E5C-E066-202A-6286-E7542F4E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63C333-E22B-062F-E834-81DA15DC3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8BE244-ABA4-DE67-A0A6-94363176E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E0169A2-9AC8-CBF3-98E8-A5E2F2D49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B13B100-8565-CA75-095B-97ECE403D1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D897E84-FAF1-F626-A89E-A89AA68FA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5/21/26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6A24B7-4816-1356-F60A-864A6FFE0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972E19-22C1-7917-9750-6B1E8D41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7336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A9EAE0-B5D4-CF62-773B-66C6C830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25F1ED-AD3F-34E1-5E3E-811973E8A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5/21/26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3BFB4A-4638-B521-1326-1C76C712E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91854FD-7FF2-A18F-9A7C-FFBE5FF10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7189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F489AE5-62F8-10E4-592B-5AAAA6C66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5/21/26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F44B04-F9B6-EC07-6ED3-37885BF82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93F8B9-D8CA-7069-008D-B5ADD42BA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0176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DCB95-0031-A74D-1943-CE6CB8BFC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B5EE28-DF92-95FB-7D6E-092000308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FA3DD7-B1E7-7659-A9FE-E15DB1DCD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74B9D-0F77-7C57-A8BD-B69D216C9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5/21/26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737775-51BE-5836-4BB5-EE1193115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5A4F8E-7225-AC2C-0BCC-99310DE83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43505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4BF04-6F2E-76E0-A472-6F542F46E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7D25AB2-5231-3243-B5E6-1797954DB8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14CF1F-D594-97DD-1676-2D746D4F8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5E7050-50F0-2B17-217E-9DC165EF3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5/21/26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13DF4A-2825-2F9E-454E-D968B158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309C4D-90C0-A3CE-4336-B67608C84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91584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55D38C-0A55-F79E-1AE5-59CE0C1E9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E2CF3C-9A39-F131-7559-9C09F8886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5A881C-5BBB-D9A4-102C-BAF32EFC9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5/21/26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F36366-51F2-2C6E-788C-BE846C807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2BC8B7-B52A-02DF-2BFB-0A327BAB5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68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8" r:id="rId15"/>
    <p:sldLayoutId id="2147483929" r:id="rId16"/>
    <p:sldLayoutId id="2147483930" r:id="rId17"/>
    <p:sldLayoutId id="2147483931" r:id="rId18"/>
    <p:sldLayoutId id="2147483932" r:id="rId19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96119" y="1799406"/>
            <a:ext cx="4556820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"His Hawaiian Excellency"</a:t>
            </a:r>
            <a:endParaRPr lang="en-US" sz="2750" dirty="0"/>
          </a:p>
        </p:txBody>
      </p:sp>
      <p:sp>
        <p:nvSpPr>
          <p:cNvPr id="4" name="Text 1"/>
          <p:cNvSpPr/>
          <p:nvPr/>
        </p:nvSpPr>
        <p:spPr>
          <a:xfrm>
            <a:off x="496119" y="2454994"/>
            <a:ext cx="4722763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33000"/>
              </a:lnSpc>
            </a:pPr>
            <a:r>
              <a:rPr lang="en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Personal Impressions after Reading the Book</a:t>
            </a:r>
            <a:r>
              <a:rPr lang="ru-RU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(</a:t>
            </a:r>
            <a:r>
              <a:rPr lang="en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 Russian translation)</a:t>
            </a:r>
            <a:r>
              <a:rPr lang="ru-RU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and Key Findings on History of Annexation of the Hawaiian Kingdom</a:t>
            </a:r>
          </a:p>
          <a:p>
            <a:pPr>
              <a:lnSpc>
                <a:spcPct val="133000"/>
              </a:lnSpc>
            </a:pPr>
            <a:endParaRPr lang="en-US" sz="1100" dirty="0"/>
          </a:p>
        </p:txBody>
      </p:sp>
      <p:sp>
        <p:nvSpPr>
          <p:cNvPr id="5" name="Shape 2"/>
          <p:cNvSpPr/>
          <p:nvPr/>
        </p:nvSpPr>
        <p:spPr>
          <a:xfrm>
            <a:off x="389027" y="4056631"/>
            <a:ext cx="4182973" cy="301185"/>
          </a:xfrm>
          <a:prstGeom prst="roundRect">
            <a:avLst>
              <a:gd name="adj" fmla="val 6165"/>
            </a:avLst>
          </a:prstGeom>
          <a:noFill/>
          <a:ln w="4763">
            <a:solidFill>
              <a:srgbClr val="1B5F3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96119" y="4103885"/>
            <a:ext cx="3555132" cy="181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33000"/>
              </a:lnSpc>
            </a:pPr>
            <a:r>
              <a:rPr lang="en-US" sz="1000" dirty="0">
                <a:solidFill>
                  <a:srgbClr val="1B5F39"/>
                </a:solidFill>
                <a:latin typeface="Lora" pitchFamily="34" charset="0"/>
              </a:rPr>
              <a:t>Ekaterina </a:t>
            </a:r>
            <a:r>
              <a:rPr lang="en-US" sz="1000" dirty="0" err="1">
                <a:solidFill>
                  <a:srgbClr val="1B5F39"/>
                </a:solidFill>
                <a:latin typeface="Lora" pitchFamily="34" charset="0"/>
              </a:rPr>
              <a:t>Vasiltsova</a:t>
            </a:r>
            <a:r>
              <a:rPr lang="ru-RU" sz="1000" dirty="0">
                <a:solidFill>
                  <a:srgbClr val="1B5F39"/>
                </a:solidFill>
                <a:latin typeface="Lora" pitchFamily="34" charset="0"/>
              </a:rPr>
              <a:t>, </a:t>
            </a:r>
            <a:r>
              <a:rPr lang="en" sz="1000" dirty="0">
                <a:solidFill>
                  <a:srgbClr val="1B5F39"/>
                </a:solidFill>
                <a:latin typeface="Lora" pitchFamily="34" charset="0"/>
              </a:rPr>
              <a:t>Student of MA Program International Security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863600" y="2033965"/>
            <a:ext cx="4001319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04000"/>
              </a:lnSpc>
            </a:pPr>
            <a:r>
              <a:rPr lang="en-US" sz="2800" i="1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Thank you for your attention</a:t>
            </a:r>
            <a:endParaRPr lang="en-US" sz="2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925119" y="902568"/>
            <a:ext cx="4001319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About the Author</a:t>
            </a:r>
            <a:endParaRPr lang="en-US" sz="2750" dirty="0"/>
          </a:p>
        </p:txBody>
      </p:sp>
      <p:sp>
        <p:nvSpPr>
          <p:cNvPr id="4" name="Shape 1"/>
          <p:cNvSpPr/>
          <p:nvPr/>
        </p:nvSpPr>
        <p:spPr>
          <a:xfrm>
            <a:off x="3925119" y="1558156"/>
            <a:ext cx="4722763" cy="1270471"/>
          </a:xfrm>
          <a:prstGeom prst="roundRect">
            <a:avLst>
              <a:gd name="adj" fmla="val 1674"/>
            </a:avLst>
          </a:prstGeom>
          <a:solidFill>
            <a:srgbClr val="F0EDE6"/>
          </a:solidFill>
          <a:ln/>
        </p:spPr>
      </p:sp>
      <p:sp>
        <p:nvSpPr>
          <p:cNvPr id="5" name="Text 2"/>
          <p:cNvSpPr/>
          <p:nvPr/>
        </p:nvSpPr>
        <p:spPr>
          <a:xfrm>
            <a:off x="4066877" y="1699915"/>
            <a:ext cx="2113434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Niklaus Schweizer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4066877" y="2006426"/>
            <a:ext cx="4439245" cy="68044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Swiss historian, honorary consul of Switzerland in Hawaii, and member of the </a:t>
            </a:r>
            <a:r>
              <a:rPr lang="en-US" sz="1100" b="1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Royal Order of Kamehameha</a:t>
            </a: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ru-RU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-</a:t>
            </a: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the highest honor a foreigner can receive from the Hawaiian Kingdom.</a:t>
            </a:r>
            <a:endParaRPr lang="en-US" sz="11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8D64E8-E92C-2602-41EE-77D081757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55" y="748902"/>
            <a:ext cx="3279293" cy="34935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747564"/>
            <a:ext cx="4648944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The Narrator at the Center</a:t>
            </a:r>
            <a:endParaRPr lang="en-US" sz="2750" dirty="0"/>
          </a:p>
        </p:txBody>
      </p:sp>
      <p:sp>
        <p:nvSpPr>
          <p:cNvPr id="4" name="Text 1"/>
          <p:cNvSpPr/>
          <p:nvPr/>
        </p:nvSpPr>
        <p:spPr>
          <a:xfrm>
            <a:off x="3474988" y="1544910"/>
            <a:ext cx="2746474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Colonel Curtis Piʻehu Iʻaukea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3474988" y="1908125"/>
            <a:ext cx="5177582" cy="126161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 real historical figure </a:t>
            </a:r>
            <a:r>
              <a:rPr lang="ru-RU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-</a:t>
            </a: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court official and diplomat of the Hawaiian Kingdom. The novel follows his service to </a:t>
            </a:r>
            <a:r>
              <a:rPr lang="en-US" sz="1100" b="1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King Kalakaua</a:t>
            </a: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and </a:t>
            </a:r>
            <a:r>
              <a:rPr lang="en-US" sz="1100" b="1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Queen Liliuokalani</a:t>
            </a: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.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3687589" y="3329211"/>
            <a:ext cx="4964981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"Very honest as a character — he rejoices when he should rejoice, and condemns his own shortcomings without avoiding the names of those who played a key role in the coup."</a:t>
            </a:r>
            <a:endParaRPr lang="en-US" sz="1100" dirty="0"/>
          </a:p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— Goodreads reviewer</a:t>
            </a:r>
            <a:endParaRPr lang="en-US" sz="1100" dirty="0"/>
          </a:p>
        </p:txBody>
      </p:sp>
      <p:sp>
        <p:nvSpPr>
          <p:cNvPr id="7" name="Shape 4"/>
          <p:cNvSpPr/>
          <p:nvPr/>
        </p:nvSpPr>
        <p:spPr>
          <a:xfrm>
            <a:off x="3474988" y="3329211"/>
            <a:ext cx="19050" cy="907256"/>
          </a:xfrm>
          <a:prstGeom prst="rect">
            <a:avLst/>
          </a:prstGeom>
          <a:solidFill>
            <a:srgbClr val="1B5F39"/>
          </a:solidFill>
          <a:ln/>
        </p:spPr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8A96BF-134D-0EE0-18B6-72DD9F4D7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44" y="1405299"/>
            <a:ext cx="2497134" cy="35288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63167" y="589838"/>
            <a:ext cx="4001319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8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Annexation as a Slow Process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463167" y="1316342"/>
            <a:ext cx="2622724" cy="2215828"/>
          </a:xfrm>
          <a:prstGeom prst="roundRect">
            <a:avLst>
              <a:gd name="adj" fmla="val 4127"/>
            </a:avLst>
          </a:prstGeom>
          <a:solidFill>
            <a:srgbClr val="FCFBF8"/>
          </a:solidFill>
          <a:ln w="19050">
            <a:solidFill>
              <a:srgbClr val="D6D3CC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444117" y="1316342"/>
            <a:ext cx="76200" cy="2215828"/>
          </a:xfrm>
          <a:prstGeom prst="roundRect">
            <a:avLst>
              <a:gd name="adj" fmla="val 27907"/>
            </a:avLst>
          </a:prstGeom>
          <a:solidFill>
            <a:srgbClr val="1B5F39"/>
          </a:solidFill>
          <a:ln/>
        </p:spPr>
      </p:sp>
      <p:sp>
        <p:nvSpPr>
          <p:cNvPr id="5" name="Text 3"/>
          <p:cNvSpPr/>
          <p:nvPr/>
        </p:nvSpPr>
        <p:spPr>
          <a:xfrm>
            <a:off x="681125" y="1477151"/>
            <a:ext cx="1884611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4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Economic Dependence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681125" y="1783663"/>
            <a:ext cx="2243956" cy="113407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33000"/>
              </a:lnSpc>
            </a:pPr>
            <a:r>
              <a:rPr lang="en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Economic dependence on American sugar planters weakened Hawaiian sovereignty.</a:t>
            </a:r>
          </a:p>
          <a:p>
            <a:pPr>
              <a:lnSpc>
                <a:spcPct val="133000"/>
              </a:lnSpc>
            </a:pP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3227649" y="1316342"/>
            <a:ext cx="2622724" cy="2215828"/>
          </a:xfrm>
          <a:prstGeom prst="roundRect">
            <a:avLst>
              <a:gd name="adj" fmla="val 4127"/>
            </a:avLst>
          </a:prstGeom>
          <a:solidFill>
            <a:srgbClr val="FCFBF8"/>
          </a:solidFill>
          <a:ln w="19050">
            <a:solidFill>
              <a:srgbClr val="D6D3CC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3208599" y="1316342"/>
            <a:ext cx="76200" cy="2215828"/>
          </a:xfrm>
          <a:prstGeom prst="roundRect">
            <a:avLst>
              <a:gd name="adj" fmla="val 27907"/>
            </a:avLst>
          </a:prstGeom>
          <a:solidFill>
            <a:srgbClr val="1B5F39"/>
          </a:solidFill>
          <a:ln/>
        </p:spPr>
      </p:sp>
      <p:sp>
        <p:nvSpPr>
          <p:cNvPr id="9" name="Text 7"/>
          <p:cNvSpPr/>
          <p:nvPr/>
        </p:nvSpPr>
        <p:spPr>
          <a:xfrm>
            <a:off x="3445608" y="1477151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4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Legal Erosion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3445608" y="1783663"/>
            <a:ext cx="2243956" cy="13608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33000"/>
              </a:lnSpc>
            </a:pPr>
            <a:r>
              <a:rPr lang="en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The 1887 </a:t>
            </a: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”</a:t>
            </a:r>
            <a:r>
              <a:rPr lang="en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Bayonet” Constitution forcibly stripped the monarchy of power.</a:t>
            </a:r>
          </a:p>
          <a:p>
            <a:pPr>
              <a:lnSpc>
                <a:spcPct val="133000"/>
              </a:lnSpc>
            </a:pP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5992131" y="1316342"/>
            <a:ext cx="2622724" cy="2215828"/>
          </a:xfrm>
          <a:prstGeom prst="roundRect">
            <a:avLst>
              <a:gd name="adj" fmla="val 4127"/>
            </a:avLst>
          </a:prstGeom>
          <a:solidFill>
            <a:srgbClr val="FCFBF8"/>
          </a:solidFill>
          <a:ln w="19050">
            <a:solidFill>
              <a:srgbClr val="D6D3CC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5973081" y="1316342"/>
            <a:ext cx="76200" cy="2215828"/>
          </a:xfrm>
          <a:prstGeom prst="roundRect">
            <a:avLst>
              <a:gd name="adj" fmla="val 27907"/>
            </a:avLst>
          </a:prstGeom>
          <a:solidFill>
            <a:srgbClr val="1B5F39"/>
          </a:solidFill>
          <a:ln/>
        </p:spPr>
      </p:sp>
      <p:sp>
        <p:nvSpPr>
          <p:cNvPr id="13" name="Text 11"/>
          <p:cNvSpPr/>
          <p:nvPr/>
        </p:nvSpPr>
        <p:spPr>
          <a:xfrm>
            <a:off x="6210090" y="1477151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4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Military Pressure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210090" y="1783663"/>
            <a:ext cx="2243956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33000"/>
              </a:lnSpc>
            </a:pP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Queen </a:t>
            </a:r>
            <a:r>
              <a:rPr lang="en-US" sz="11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Liliʻuokalani</a:t>
            </a: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was overthrown in 1893 with U.S. military support. Annexation in 1898 simply formalized an existing reality.</a:t>
            </a:r>
          </a:p>
          <a:p>
            <a:pPr>
              <a:lnSpc>
                <a:spcPct val="133000"/>
              </a:lnSpc>
            </a:pPr>
            <a:endParaRPr lang="en-US" sz="1100" dirty="0"/>
          </a:p>
        </p:txBody>
      </p:sp>
      <p:sp>
        <p:nvSpPr>
          <p:cNvPr id="17" name="Text 3">
            <a:extLst>
              <a:ext uri="{FF2B5EF4-FFF2-40B4-BE49-F238E27FC236}">
                <a16:creationId xmlns:a16="http://schemas.microsoft.com/office/drawing/2014/main" id="{3589EF8A-AD50-8DB1-8D0E-D4395013ABB7}"/>
              </a:ext>
            </a:extLst>
          </p:cNvPr>
          <p:cNvSpPr/>
          <p:nvPr/>
        </p:nvSpPr>
        <p:spPr>
          <a:xfrm>
            <a:off x="770154" y="3923637"/>
            <a:ext cx="5439936" cy="51655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33000"/>
              </a:lnSpc>
            </a:pPr>
            <a:r>
              <a:rPr lang="en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The islands "became victims of their geographical position." </a:t>
            </a:r>
            <a:r>
              <a:rPr lang="en-US" sz="1100" dirty="0">
                <a:solidFill>
                  <a:srgbClr val="FFFFF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The island</a:t>
            </a:r>
            <a:endParaRPr lang="ru-RU" sz="1100" dirty="0">
              <a:solidFill>
                <a:srgbClr val="FFFFFF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>
              <a:lnSpc>
                <a:spcPct val="133000"/>
              </a:lnSpc>
            </a:pP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—</a:t>
            </a:r>
            <a:r>
              <a:rPr lang="en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Niklaus Schweizer</a:t>
            </a:r>
          </a:p>
          <a:p>
            <a:pPr>
              <a:lnSpc>
                <a:spcPct val="133000"/>
              </a:lnSpc>
            </a:pPr>
            <a:endParaRPr lang="en-US" sz="1100" dirty="0"/>
          </a:p>
        </p:txBody>
      </p:sp>
      <p:sp>
        <p:nvSpPr>
          <p:cNvPr id="18" name="Shape 4">
            <a:extLst>
              <a:ext uri="{FF2B5EF4-FFF2-40B4-BE49-F238E27FC236}">
                <a16:creationId xmlns:a16="http://schemas.microsoft.com/office/drawing/2014/main" id="{9717361F-B1C0-F32E-3351-DB727AD48194}"/>
              </a:ext>
            </a:extLst>
          </p:cNvPr>
          <p:cNvSpPr/>
          <p:nvPr/>
        </p:nvSpPr>
        <p:spPr>
          <a:xfrm>
            <a:off x="557552" y="3923637"/>
            <a:ext cx="45719" cy="516557"/>
          </a:xfrm>
          <a:prstGeom prst="rect">
            <a:avLst/>
          </a:prstGeom>
          <a:solidFill>
            <a:srgbClr val="1B5F39"/>
          </a:solidFill>
          <a:ln/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43470" y="311401"/>
            <a:ext cx="4008239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04000"/>
              </a:lnSpc>
            </a:pPr>
            <a:r>
              <a:rPr lang="en-US" sz="27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Queen </a:t>
            </a:r>
            <a:r>
              <a:rPr lang="en-US" sz="2750" dirty="0" err="1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Liliʻuokalani</a:t>
            </a:r>
            <a:r>
              <a:rPr lang="en-US" sz="27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 - Last Monarch of Hawaii</a:t>
            </a:r>
          </a:p>
          <a:p>
            <a:pPr>
              <a:lnSpc>
                <a:spcPct val="104000"/>
              </a:lnSpc>
            </a:pPr>
            <a:endParaRPr lang="en-US" sz="2750" dirty="0">
              <a:solidFill>
                <a:srgbClr val="233E32"/>
              </a:solidFill>
              <a:latin typeface="Alice" pitchFamily="34" charset="0"/>
              <a:ea typeface="Alice" pitchFamily="34" charset="-122"/>
              <a:cs typeface="Alice" pitchFamily="34" charset="-120"/>
            </a:endParaRPr>
          </a:p>
          <a:p>
            <a:pPr>
              <a:lnSpc>
                <a:spcPct val="104000"/>
              </a:lnSpc>
            </a:pPr>
            <a:endParaRPr lang="en-US" sz="2750" dirty="0"/>
          </a:p>
        </p:txBody>
      </p:sp>
      <p:sp>
        <p:nvSpPr>
          <p:cNvPr id="4" name="Text 2"/>
          <p:cNvSpPr/>
          <p:nvPr/>
        </p:nvSpPr>
        <p:spPr>
          <a:xfrm>
            <a:off x="474726" y="1864742"/>
            <a:ext cx="4075881" cy="194205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lnSpcReduction="10000"/>
          </a:bodyPr>
          <a:lstStyle/>
          <a:p>
            <a:pPr marL="0" indent="0" algn="l">
              <a:lnSpc>
                <a:spcPct val="133000"/>
              </a:lnSpc>
              <a:buNone/>
            </a:pPr>
            <a:endParaRPr lang="en-US" sz="1100" dirty="0"/>
          </a:p>
          <a:p>
            <a:pPr marL="171450" indent="-171450">
              <a:lnSpc>
                <a:spcPct val="133000"/>
              </a:lnSpc>
              <a:buFont typeface="Arial" panose="020B0604020202020204" pitchFamily="34" charset="0"/>
              <a:buChar char="•"/>
            </a:pPr>
            <a:r>
              <a:rPr lang="en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Reigned: 1891–1893</a:t>
            </a:r>
          </a:p>
          <a:p>
            <a:pPr marL="171450" indent="-171450">
              <a:lnSpc>
                <a:spcPct val="133000"/>
              </a:lnSpc>
              <a:buFont typeface="Arial" panose="020B0604020202020204" pitchFamily="34" charset="0"/>
              <a:buChar char="•"/>
            </a:pPr>
            <a:r>
              <a:rPr lang="en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Tried to restore royal authority and protect native Hawaiians</a:t>
            </a:r>
          </a:p>
          <a:p>
            <a:pPr marL="171450" indent="-171450">
              <a:lnSpc>
                <a:spcPct val="133000"/>
              </a:lnSpc>
              <a:buFont typeface="Arial" panose="020B0604020202020204" pitchFamily="34" charset="0"/>
              <a:buChar char="•"/>
            </a:pPr>
            <a:r>
              <a:rPr lang="en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Attempted to introduce a new constitution</a:t>
            </a:r>
          </a:p>
          <a:p>
            <a:pPr marL="171450" indent="-171450">
              <a:lnSpc>
                <a:spcPct val="133000"/>
              </a:lnSpc>
              <a:buFont typeface="Arial" panose="020B0604020202020204" pitchFamily="34" charset="0"/>
              <a:buChar char="•"/>
            </a:pPr>
            <a:r>
              <a:rPr lang="en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Overthrown in 1893 by local conspirators backed by U.S. troops (USS Boston)</a:t>
            </a:r>
          </a:p>
          <a:p>
            <a:pPr marL="171450" indent="-171450">
              <a:lnSpc>
                <a:spcPct val="133000"/>
              </a:lnSpc>
              <a:buFont typeface="Arial" panose="020B0604020202020204" pitchFamily="34" charset="0"/>
              <a:buChar char="•"/>
            </a:pPr>
            <a:r>
              <a:rPr lang="en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The book portrays her as dignified, determined, and </a:t>
            </a:r>
            <a:r>
              <a:rPr lang="en" sz="11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honourable</a:t>
            </a:r>
            <a:r>
              <a:rPr lang="en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– not a passive victim</a:t>
            </a:r>
          </a:p>
          <a:p>
            <a:pPr>
              <a:lnSpc>
                <a:spcPct val="133000"/>
              </a:lnSpc>
            </a:pPr>
            <a:endParaRPr lang="en" sz="1100" dirty="0">
              <a:solidFill>
                <a:srgbClr val="2C2821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>
              <a:lnSpc>
                <a:spcPct val="133000"/>
              </a:lnSpc>
            </a:pPr>
            <a:endParaRPr lang="en-US" sz="1100" dirty="0"/>
          </a:p>
          <a:p>
            <a:pPr marL="0" indent="0" algn="l">
              <a:lnSpc>
                <a:spcPct val="133000"/>
              </a:lnSpc>
              <a:buNone/>
            </a:pPr>
            <a:endParaRPr lang="en-US" sz="1100" dirty="0"/>
          </a:p>
          <a:p>
            <a:pPr marL="0" indent="0" algn="l">
              <a:lnSpc>
                <a:spcPct val="133000"/>
              </a:lnSpc>
              <a:buNone/>
            </a:pP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4789363" y="1754014"/>
            <a:ext cx="2379538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Schweizer's Observation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4789363" y="2117229"/>
            <a:ext cx="3823618" cy="113407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The islands "became victims of their geographical position." Formal annexation in 1898 — during the Spanish-American War and America's Pacific expansion — simply confirmed what had already been decided in the economy, in law, and in everyday life.</a:t>
            </a:r>
            <a:endParaRPr lang="en-US" sz="1100" dirty="0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F56F9D00-3143-C504-C54B-9071CB01A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875" y="754388"/>
            <a:ext cx="3487864" cy="42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2">
            <a:extLst>
              <a:ext uri="{FF2B5EF4-FFF2-40B4-BE49-F238E27FC236}">
                <a16:creationId xmlns:a16="http://schemas.microsoft.com/office/drawing/2014/main" id="{DA946D34-EAF4-0494-8C71-3B301EDE2100}"/>
              </a:ext>
            </a:extLst>
          </p:cNvPr>
          <p:cNvSpPr/>
          <p:nvPr/>
        </p:nvSpPr>
        <p:spPr>
          <a:xfrm>
            <a:off x="366401" y="2118325"/>
            <a:ext cx="45719" cy="1562435"/>
          </a:xfrm>
          <a:prstGeom prst="roundRect">
            <a:avLst>
              <a:gd name="adj" fmla="val 27907"/>
            </a:avLst>
          </a:prstGeom>
          <a:solidFill>
            <a:srgbClr val="1B5F39"/>
          </a:solidFill>
          <a:ln/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1100584"/>
            <a:ext cx="4001319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Three Key Takeaways</a:t>
            </a:r>
            <a:endParaRPr lang="en-US" sz="2750" dirty="0"/>
          </a:p>
        </p:txBody>
      </p:sp>
      <p:sp>
        <p:nvSpPr>
          <p:cNvPr id="3" name="Shape 1"/>
          <p:cNvSpPr/>
          <p:nvPr/>
        </p:nvSpPr>
        <p:spPr>
          <a:xfrm>
            <a:off x="496119" y="1827088"/>
            <a:ext cx="2622724" cy="2215828"/>
          </a:xfrm>
          <a:prstGeom prst="roundRect">
            <a:avLst>
              <a:gd name="adj" fmla="val 4127"/>
            </a:avLst>
          </a:prstGeom>
          <a:solidFill>
            <a:srgbClr val="FCFBF8"/>
          </a:solidFill>
          <a:ln w="19050">
            <a:solidFill>
              <a:srgbClr val="D6D3CC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477069" y="1827088"/>
            <a:ext cx="76200" cy="2215828"/>
          </a:xfrm>
          <a:prstGeom prst="roundRect">
            <a:avLst>
              <a:gd name="adj" fmla="val 27907"/>
            </a:avLst>
          </a:prstGeom>
          <a:solidFill>
            <a:srgbClr val="1B5F39"/>
          </a:solidFill>
          <a:ln/>
        </p:spPr>
      </p:sp>
      <p:sp>
        <p:nvSpPr>
          <p:cNvPr id="5" name="Text 3"/>
          <p:cNvSpPr/>
          <p:nvPr/>
        </p:nvSpPr>
        <p:spPr>
          <a:xfrm>
            <a:off x="714077" y="1987897"/>
            <a:ext cx="1884611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Sovereignty Is Concrete</a:t>
            </a:r>
            <a:endParaRPr lang="en-US" sz="1350" dirty="0"/>
          </a:p>
        </p:txBody>
      </p:sp>
      <p:sp>
        <p:nvSpPr>
          <p:cNvPr id="6" name="Text 4"/>
          <p:cNvSpPr/>
          <p:nvPr/>
        </p:nvSpPr>
        <p:spPr>
          <a:xfrm>
            <a:off x="714077" y="2294409"/>
            <a:ext cx="2243956" cy="113407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It lives in language, in rituals, in which flag is raised at the palace — and it disappears in the same slow, tangible way. You can watch it leave the room.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3260601" y="1827088"/>
            <a:ext cx="2622724" cy="2215828"/>
          </a:xfrm>
          <a:prstGeom prst="roundRect">
            <a:avLst>
              <a:gd name="adj" fmla="val 4127"/>
            </a:avLst>
          </a:prstGeom>
          <a:solidFill>
            <a:srgbClr val="FCFBF8"/>
          </a:solidFill>
          <a:ln w="19050">
            <a:solidFill>
              <a:srgbClr val="D6D3CC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3241551" y="1827088"/>
            <a:ext cx="76200" cy="2215828"/>
          </a:xfrm>
          <a:prstGeom prst="roundRect">
            <a:avLst>
              <a:gd name="adj" fmla="val 27907"/>
            </a:avLst>
          </a:prstGeom>
          <a:solidFill>
            <a:srgbClr val="1B5F39"/>
          </a:solidFill>
          <a:ln/>
        </p:spPr>
      </p:sp>
      <p:sp>
        <p:nvSpPr>
          <p:cNvPr id="9" name="Text 7"/>
          <p:cNvSpPr/>
          <p:nvPr/>
        </p:nvSpPr>
        <p:spPr>
          <a:xfrm>
            <a:off x="3478560" y="1987897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A Colonial Mechanism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3478560" y="2294409"/>
            <a:ext cx="2243956" cy="13608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Economic interests, legal changes, and military presence each appear "normal" alone. In combination, they form a mechanism a small state cannot dismantle from within.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6025083" y="1827088"/>
            <a:ext cx="2622724" cy="2215828"/>
          </a:xfrm>
          <a:prstGeom prst="roundRect">
            <a:avLst>
              <a:gd name="adj" fmla="val 4127"/>
            </a:avLst>
          </a:prstGeom>
          <a:solidFill>
            <a:srgbClr val="FCFBF8"/>
          </a:solidFill>
          <a:ln w="19050">
            <a:solidFill>
              <a:srgbClr val="D6D3CC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6006033" y="1827088"/>
            <a:ext cx="76200" cy="2215828"/>
          </a:xfrm>
          <a:prstGeom prst="roundRect">
            <a:avLst>
              <a:gd name="adj" fmla="val 27907"/>
            </a:avLst>
          </a:prstGeom>
          <a:solidFill>
            <a:srgbClr val="1B5F39"/>
          </a:solidFill>
          <a:ln/>
        </p:spPr>
      </p:sp>
      <p:sp>
        <p:nvSpPr>
          <p:cNvPr id="13" name="Text 11"/>
          <p:cNvSpPr/>
          <p:nvPr/>
        </p:nvSpPr>
        <p:spPr>
          <a:xfrm>
            <a:off x="6243042" y="1987897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Dignity, Not Passivity</a:t>
            </a:r>
            <a:endParaRPr lang="en-US" sz="1350" dirty="0"/>
          </a:p>
        </p:txBody>
      </p:sp>
      <p:sp>
        <p:nvSpPr>
          <p:cNvPr id="14" name="Text 12"/>
          <p:cNvSpPr/>
          <p:nvPr/>
        </p:nvSpPr>
        <p:spPr>
          <a:xfrm>
            <a:off x="6243042" y="2294409"/>
            <a:ext cx="2243956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Liliuokalani and Iaukea are not portrayed as helpless victims. They act responsibly and honourably within a space of choice that keeps shrinking — and that human dimension is the novel's most moving quality.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4013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770334"/>
            <a:ext cx="4001319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A Russian Dimension</a:t>
            </a:r>
            <a:endParaRPr lang="en-US" sz="2750" dirty="0"/>
          </a:p>
        </p:txBody>
      </p:sp>
      <p:sp>
        <p:nvSpPr>
          <p:cNvPr id="4" name="Text 1"/>
          <p:cNvSpPr/>
          <p:nvPr/>
        </p:nvSpPr>
        <p:spPr>
          <a:xfrm>
            <a:off x="4331723" y="1690167"/>
            <a:ext cx="2261071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An Unexpected Thread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4331723" y="2061620"/>
            <a:ext cx="4194439" cy="20696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just">
              <a:lnSpc>
                <a:spcPct val="133000"/>
              </a:lnSpc>
              <a:buNone/>
            </a:pP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Part of the novel's action unfolds in the </a:t>
            </a:r>
            <a:r>
              <a:rPr lang="en-US" sz="1100" b="1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Russian Empire</a:t>
            </a: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. Iaukea attends the coronation of Alexander III in Moscow and receptions in St. Petersburg — a reminder of Hawaii's deep diplomatic reach.</a:t>
            </a:r>
            <a:endParaRPr lang="en-US" sz="1100" dirty="0"/>
          </a:p>
          <a:p>
            <a:pPr marL="0" indent="0" algn="just">
              <a:lnSpc>
                <a:spcPct val="133000"/>
              </a:lnSpc>
              <a:buNone/>
            </a:pP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On the island of Kauaʻi, forts still bear names like </a:t>
            </a:r>
            <a:r>
              <a:rPr lang="en-US" sz="1100" b="1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Fort Elizabeth</a:t>
            </a: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, </a:t>
            </a:r>
            <a:r>
              <a:rPr lang="en-US" sz="1100" b="1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Fort Alexander</a:t>
            </a: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, and </a:t>
            </a:r>
            <a:r>
              <a:rPr lang="en-US" sz="1100" b="1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Fort Barclay de Tolly</a:t>
            </a: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— silent witnesses to an alternative history in which Hawaii might have become part of Russia.</a:t>
            </a:r>
            <a:endParaRPr lang="en-US" sz="1100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1229895A-96FB-695B-2470-C274D4EEA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6" y="1870865"/>
            <a:ext cx="4018416" cy="226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96119" y="1102816"/>
            <a:ext cx="4722763" cy="88597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Why This Book Stays With You</a:t>
            </a:r>
            <a:endParaRPr lang="en-US" sz="2750" dirty="0"/>
          </a:p>
        </p:txBody>
      </p:sp>
      <p:sp>
        <p:nvSpPr>
          <p:cNvPr id="4" name="Text 1"/>
          <p:cNvSpPr/>
          <p:nvPr/>
        </p:nvSpPr>
        <p:spPr>
          <a:xfrm>
            <a:off x="708720" y="2360861"/>
            <a:ext cx="4510162" cy="68044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"His Hawaiian Excellency" is not simply a historical novel about a distant past. It is a deeply human account of how people live through the loss of their country from the inside.</a:t>
            </a:r>
            <a:endParaRPr lang="en-US" sz="1100" dirty="0"/>
          </a:p>
        </p:txBody>
      </p:sp>
      <p:sp>
        <p:nvSpPr>
          <p:cNvPr id="5" name="Shape 2"/>
          <p:cNvSpPr/>
          <p:nvPr/>
        </p:nvSpPr>
        <p:spPr>
          <a:xfrm>
            <a:off x="496119" y="2201391"/>
            <a:ext cx="19050" cy="999381"/>
          </a:xfrm>
          <a:prstGeom prst="rect">
            <a:avLst/>
          </a:prstGeom>
          <a:solidFill>
            <a:srgbClr val="1B5F39"/>
          </a:solidFill>
          <a:ln/>
        </p:spPr>
      </p:sp>
      <p:sp>
        <p:nvSpPr>
          <p:cNvPr id="6" name="Text 3"/>
          <p:cNvSpPr/>
          <p:nvPr/>
        </p:nvSpPr>
        <p:spPr>
          <a:xfrm>
            <a:off x="496119" y="3360241"/>
            <a:ext cx="4722763" cy="68044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It is a warning about how easily small states lose control over their future when </a:t>
            </a:r>
            <a:r>
              <a:rPr lang="en-US" sz="1100" b="1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external interests and internal weaknesses converge</a:t>
            </a:r>
            <a:r>
              <a:rPr lang="en-US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— and how long that loss echoes in collective memory.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43470" y="311401"/>
            <a:ext cx="4008239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just"/>
            <a:r>
              <a:rPr lang="e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References</a:t>
            </a:r>
          </a:p>
        </p:txBody>
      </p:sp>
      <p:sp>
        <p:nvSpPr>
          <p:cNvPr id="4" name="Text 2"/>
          <p:cNvSpPr/>
          <p:nvPr/>
        </p:nvSpPr>
        <p:spPr>
          <a:xfrm>
            <a:off x="443470" y="1378709"/>
            <a:ext cx="4075881" cy="194205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228600" indent="-228600" algn="l">
              <a:lnSpc>
                <a:spcPct val="133000"/>
              </a:lnSpc>
              <a:buFont typeface="+mj-lt"/>
              <a:buAutoNum type="arabicPeriod"/>
            </a:pPr>
            <a:r>
              <a:rPr lang="en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Schweizer, N. (2022). His Hawaiian Excellency: The Overthrow of Queen </a:t>
            </a:r>
            <a:r>
              <a:rPr lang="en" sz="11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Liliʻuokalani’s</a:t>
            </a:r>
            <a:r>
              <a:rPr lang="en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Government and the Annexation of </a:t>
            </a:r>
            <a:r>
              <a:rPr lang="en" sz="11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Hawaiʻi</a:t>
            </a:r>
            <a:r>
              <a:rPr lang="en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(«</a:t>
            </a:r>
            <a:r>
              <a:rPr lang="ru-RU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Его гавайское превосходительство»). </a:t>
            </a:r>
            <a:r>
              <a:rPr lang="en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Transl. from English by I. </a:t>
            </a:r>
            <a:r>
              <a:rPr lang="en" sz="11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Ya</a:t>
            </a:r>
            <a:r>
              <a:rPr lang="en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. </a:t>
            </a:r>
            <a:r>
              <a:rPr lang="en" sz="11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Kolotyrkina</a:t>
            </a:r>
            <a:r>
              <a:rPr lang="en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. Moscow: </a:t>
            </a:r>
            <a:r>
              <a:rPr lang="en" sz="11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DeLibri</a:t>
            </a:r>
            <a:r>
              <a:rPr lang="en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.</a:t>
            </a:r>
          </a:p>
          <a:p>
            <a:pPr marL="228600" indent="-228600">
              <a:lnSpc>
                <a:spcPct val="133000"/>
              </a:lnSpc>
              <a:buFont typeface="+mj-lt"/>
              <a:buAutoNum type="arabicPeriod"/>
            </a:pPr>
            <a:r>
              <a:rPr lang="en" sz="11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Orlov</a:t>
            </a:r>
            <a:r>
              <a:rPr lang="en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, V. (2026). </a:t>
            </a:r>
            <a:r>
              <a:rPr lang="en" sz="11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Hawaiʻi</a:t>
            </a:r>
            <a:r>
              <a:rPr lang="en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: Pages and Lessons of History, from https://</a:t>
            </a:r>
            <a:r>
              <a:rPr lang="en" sz="11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www.orloff.world</a:t>
            </a:r>
            <a:r>
              <a:rPr lang="en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/copy-of-</a:t>
            </a:r>
            <a:r>
              <a:rPr lang="ru-RU" sz="1100" dirty="0" err="1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гавайи</a:t>
            </a:r>
            <a:r>
              <a:rPr lang="ru-RU" sz="11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-страницы-и-уроки-истории</a:t>
            </a:r>
          </a:p>
          <a:p>
            <a:pPr marL="171450" indent="-171450">
              <a:lnSpc>
                <a:spcPct val="133000"/>
              </a:lnSpc>
              <a:buFont typeface="Arial" panose="020B0604020202020204" pitchFamily="34" charset="0"/>
              <a:buChar char="•"/>
            </a:pPr>
            <a:endParaRPr lang="en" sz="1100" dirty="0">
              <a:solidFill>
                <a:srgbClr val="2C2821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>
              <a:lnSpc>
                <a:spcPct val="133000"/>
              </a:lnSpc>
            </a:pPr>
            <a:endParaRPr lang="en" sz="1100" dirty="0">
              <a:solidFill>
                <a:srgbClr val="2C2821"/>
              </a:solidFill>
              <a:latin typeface="Lora" pitchFamily="34" charset="0"/>
              <a:ea typeface="Lora" pitchFamily="34" charset="-122"/>
              <a:cs typeface="Lora" pitchFamily="34" charset="-120"/>
            </a:endParaRPr>
          </a:p>
          <a:p>
            <a:pPr>
              <a:lnSpc>
                <a:spcPct val="133000"/>
              </a:lnSpc>
            </a:pPr>
            <a:endParaRPr lang="en-US" sz="1100" dirty="0"/>
          </a:p>
          <a:p>
            <a:pPr marL="0" indent="0" algn="l">
              <a:lnSpc>
                <a:spcPct val="133000"/>
              </a:lnSpc>
              <a:buNone/>
            </a:pPr>
            <a:endParaRPr lang="en-US" sz="1100" dirty="0"/>
          </a:p>
          <a:p>
            <a:pPr marL="0" indent="0" algn="l">
              <a:lnSpc>
                <a:spcPct val="133000"/>
              </a:lnSpc>
              <a:buNone/>
            </a:pP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4789363" y="1754014"/>
            <a:ext cx="2379538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Schweizer's Observation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4789363" y="2117229"/>
            <a:ext cx="3823618" cy="113407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The islands "became victims of their geographical position." Formal annexation in 1898 — during the Spanish-American War and America's Pacific expansion — simply confirmed what had already been decided in the economy, in law, and in everyday life.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58442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717</Words>
  <Application>Microsoft Macintosh PowerPoint</Application>
  <PresentationFormat>Экран (16:9)</PresentationFormat>
  <Paragraphs>64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Alice</vt:lpstr>
      <vt:lpstr>Arial</vt:lpstr>
      <vt:lpstr>Times New Roman</vt:lpstr>
      <vt:lpstr>Lora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lastModifiedBy>Ekaterina Vasiltsova</cp:lastModifiedBy>
  <cp:revision>5</cp:revision>
  <dcterms:created xsi:type="dcterms:W3CDTF">2026-05-21T07:08:23Z</dcterms:created>
  <dcterms:modified xsi:type="dcterms:W3CDTF">2026-05-21T08:47:14Z</dcterms:modified>
</cp:coreProperties>
</file>